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4" r:id="rId3"/>
    <p:sldId id="342" r:id="rId4"/>
    <p:sldId id="341" r:id="rId5"/>
    <p:sldId id="340" r:id="rId6"/>
    <p:sldId id="315" r:id="rId7"/>
    <p:sldId id="309" r:id="rId8"/>
    <p:sldId id="339" r:id="rId9"/>
    <p:sldId id="281" r:id="rId10"/>
    <p:sldId id="284" r:id="rId11"/>
    <p:sldId id="283" r:id="rId12"/>
    <p:sldId id="287" r:id="rId13"/>
    <p:sldId id="335" r:id="rId14"/>
    <p:sldId id="291" r:id="rId15"/>
    <p:sldId id="303" r:id="rId16"/>
    <p:sldId id="307" r:id="rId17"/>
    <p:sldId id="318" r:id="rId18"/>
    <p:sldId id="293" r:id="rId19"/>
    <p:sldId id="295" r:id="rId20"/>
    <p:sldId id="296" r:id="rId21"/>
    <p:sldId id="297" r:id="rId22"/>
    <p:sldId id="298" r:id="rId23"/>
    <p:sldId id="299" r:id="rId24"/>
    <p:sldId id="271" r:id="rId2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ł Kreduszyński" initials="RK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24E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87958" autoAdjust="0"/>
  </p:normalViewPr>
  <p:slideViewPr>
    <p:cSldViewPr>
      <p:cViewPr varScale="1">
        <p:scale>
          <a:sx n="100" d="100"/>
          <a:sy n="100" d="100"/>
        </p:scale>
        <p:origin x="18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178D5-317F-4139-ABB6-5CB8972851DE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EB61C-7790-4D3E-94B7-3642EC85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1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4215F-AD40-41CD-8536-F5AAC1992BD7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8C99-AB8F-42EF-B3F6-1B1404B24F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1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58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89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76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907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04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73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9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12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24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09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00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51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69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8C99-AB8F-42EF-B3F6-1B1404B24FD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53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C26F-9ED6-4A69-A995-47F87943F545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F9F-7447-4EB4-82F9-B48CA146CB91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D5B-105E-4314-BAFC-F2E4028304BA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078-5767-4A05-9777-7C3FC2DFAC2E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316B-3A95-4199-96FC-AAF287B2F487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834B-BDEF-4245-8671-CDE4DF1844BE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1938-A04C-4F1D-8EFF-F64567BE2B4A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99F7-B7DD-46A6-A5EC-7CCEE5B4179D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ACE-3FEF-48CC-A183-159A4E55238E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0FC7-549A-4D0F-BFC5-7871EA08EC17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E1C5-CA47-47CF-B2C1-CDC40075F576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4000">
              <a:schemeClr val="bg1">
                <a:tint val="90000"/>
                <a:shade val="70000"/>
                <a:satMod val="250000"/>
                <a:alpha val="77000"/>
                <a:lumMod val="93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200111-4BE2-4F0B-BC5D-A88F155731AD}" type="datetime1">
              <a:rPr lang="pl-PL" smtClean="0"/>
              <a:t>09.08.2023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70A48B9-C6A5-4993-BB8B-CD99B5448F1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rum.com.p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ca.gov.pl/akredytowane-podmioty/akredytacje-aktywne/laboratoria-badawcze/AB%201623,podmio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96987" y="1983207"/>
            <a:ext cx="5904656" cy="151216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Laboratorium</a:t>
            </a:r>
          </a:p>
          <a:p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Laboratory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" y="3127582"/>
            <a:ext cx="4960334" cy="145993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52" y="1844824"/>
            <a:ext cx="4092941" cy="441606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738683" y="4644302"/>
            <a:ext cx="3833316" cy="122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56524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ul. Porcelanowa 11</a:t>
            </a:r>
          </a:p>
          <a:p>
            <a:r>
              <a:rPr lang="pl-PL" sz="2000" dirty="0">
                <a:solidFill>
                  <a:srgbClr val="56524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40-246 Katowice, Polska</a:t>
            </a:r>
          </a:p>
          <a:p>
            <a:r>
              <a:rPr lang="pl-PL" sz="2000" dirty="0">
                <a:solidFill>
                  <a:srgbClr val="ED1C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www.ferrum.com.pl</a:t>
            </a:r>
          </a:p>
        </p:txBody>
      </p:sp>
      <p:pic>
        <p:nvPicPr>
          <p:cNvPr id="2" name="Picture 4" descr="http://www.ferrum.com.pl/files/Obrazki%20do%20zmiany/MG89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940" b="31481"/>
          <a:stretch/>
        </p:blipFill>
        <p:spPr bwMode="auto">
          <a:xfrm>
            <a:off x="0" y="0"/>
            <a:ext cx="9144000" cy="16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 rot="5400000" flipH="1">
            <a:off x="3591781" y="-3931189"/>
            <a:ext cx="1960436" cy="9144001"/>
          </a:xfrm>
          <a:prstGeom prst="rect">
            <a:avLst/>
          </a:prstGeom>
          <a:gradFill>
            <a:gsLst>
              <a:gs pos="1000">
                <a:srgbClr val="FFFFFF"/>
              </a:gs>
              <a:gs pos="68000">
                <a:srgbClr val="FFFFFF">
                  <a:alpha val="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2" name="Picture 8" descr="C:\Users\biesagam\AppData\Local\Microsoft\Windows\Temporary Internet Files\Content.IE5\5TVPA0YK\location-158934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9931"/>
            <a:ext cx="193595" cy="2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1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527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Próba zginania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611560" y="1546495"/>
            <a:ext cx="38884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Próba zginania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konstrukcji stalowych</a:t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 złączy spawanych, przeprowadzana jest w celu wykazania podatności do odkształcenia i/lub wykrycia obecności niezgodności spawalniczych. </a:t>
            </a: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Próba zginania jest wykonywana na maszynie wytrzymałościowej ZWICK.</a:t>
            </a: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Według norm: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PN-EN ISO 7438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5173</a:t>
            </a: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Users\biesagam\Desktop\Labor\IMG_62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r="3548"/>
          <a:stretch/>
        </p:blipFill>
        <p:spPr bwMode="auto">
          <a:xfrm>
            <a:off x="4579157" y="1509910"/>
            <a:ext cx="4552126" cy="4043489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358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Próba udarności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679038" y="1556792"/>
            <a:ext cx="37444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Próba udarności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przeprowadzana jest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metodą </a:t>
            </a:r>
            <a:r>
              <a:rPr lang="pl-P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Charpy’ego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 młocie udarnościowym ZWICK, do temperatury obniżonej do -50℃.</a:t>
            </a: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Według norm: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148-1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9016 </a:t>
            </a:r>
          </a:p>
          <a:p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biesagam\Desktop\Labor\IMG_6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0627"/>
            <a:ext cx="3624599" cy="54368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98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-43543"/>
            <a:ext cx="8229600" cy="10527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Pomiar Twardości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365010" y="5138730"/>
            <a:ext cx="3142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Badanie metodą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Vickersa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HV5 oraz HV10 wg norm: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6507-1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9015-1</a:t>
            </a:r>
          </a:p>
        </p:txBody>
      </p:sp>
      <p:pic>
        <p:nvPicPr>
          <p:cNvPr id="4098" name="Picture 2" descr="C:\Users\biesagam\Desktop\Labor\IMG_61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/>
          <a:stretch/>
        </p:blipFill>
        <p:spPr bwMode="auto">
          <a:xfrm>
            <a:off x="328112" y="1190228"/>
            <a:ext cx="3019752" cy="393121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Ares\finanse.sys\Kontrola\PCA\Zdjęcia\IMG_61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10992" r="7591" b="9573"/>
          <a:stretch/>
        </p:blipFill>
        <p:spPr bwMode="auto">
          <a:xfrm>
            <a:off x="3745747" y="3429000"/>
            <a:ext cx="5208622" cy="3131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745747" y="1277635"/>
            <a:ext cx="52086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Pomiary twardości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twardością nazywamy miarę odporności materiału na odkształcenie trwałe </a:t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wyniku wciskania wgłębnika. W przypadku metody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Vickersa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jest to wgłębnik w kształcie ostrosłupa. Badanie wykonywane jest na twardościomierzu ręcznym lub automatycznym firmy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„ZWICK”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FERRUM S.A - Laboratorium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537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-43543"/>
            <a:ext cx="8229600" cy="10527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Badania metalograficzne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611560" y="1484784"/>
            <a:ext cx="4422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Nasze laboratorium posiada również wyposażenie pozwalająca na przygotowanie próbek do badań metalograficznych. </a:t>
            </a: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Małe elementy do badań metalograficznych są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inkludowane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 termoutwardzalnej żywicy co pozwala na równomierne szlifowanie lub   polerowanie i zabezpiecza przed uszkodzeniem.</a:t>
            </a: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Wykonujemy metalograficzne badania: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makroskopowe,</a:t>
            </a: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026" name="Picture 2" descr="\\Ares\finanse.sys\Kontrola\PCA\Zdjęcia\IMG_6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-4567" r="1745" b="863"/>
          <a:stretch/>
        </p:blipFill>
        <p:spPr bwMode="auto">
          <a:xfrm>
            <a:off x="5161457" y="3790057"/>
            <a:ext cx="3943796" cy="29730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res\finanse.sys\Kontrola\PCA\Zdjęcia\IMG_6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1484784"/>
            <a:ext cx="3906767" cy="26045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56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-11431"/>
            <a:ext cx="5554960" cy="10527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Badanie makroskopowe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612074" y="1457400"/>
            <a:ext cx="417595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Celem </a:t>
            </a:r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badań makroskopowych</a:t>
            </a:r>
            <a:r>
              <a:rPr lang="pl-PL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jest wykrycie nieciągłości materiałowych (pęknięcia, pęcherze, zawalcowania, łuski i inne) przy niewielkich powiększeniach. Badania złączy spawanych oraz zgrzewanych przeprowadzane są na mikroskopie z możliwością wyznaczenia geometrii m.in. złącza oraz wad .</a:t>
            </a:r>
          </a:p>
          <a:p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Według norm: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17639</a:t>
            </a:r>
          </a:p>
          <a:p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biesagam\Desktop\Labor\IMG_6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38" y="1301093"/>
            <a:ext cx="3527740" cy="5291609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86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613"/>
            <a:ext cx="7355160" cy="10527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Analiza Chemiczna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523436" y="1268759"/>
            <a:ext cx="8620564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Analiza chemiczna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przeprowadzana jest metodą spektrometrii emisyjnej ze wzbudzeniem iskrowym na spektrometrze </a:t>
            </a:r>
            <a:r>
              <a:rPr lang="pl-P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Spectrolab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lub </a:t>
            </a:r>
            <a:r>
              <a:rPr lang="pl-P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SpektroMaxx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/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Wykonujemy określenie składu chemicznego w zakresie pierwiastków: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Węgiel C </a:t>
            </a:r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Mangan Mn</a:t>
            </a:r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Krzem Si</a:t>
            </a:r>
            <a:r>
              <a:rPr lang="pl-PL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Fosfor P </a:t>
            </a:r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Siarka S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Chrom Cr </a:t>
            </a:r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Nikiel Ni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Miedź Cu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Molibden Mo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Niob Nb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Wanad V</a:t>
            </a:r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Aluminium Al</a:t>
            </a:r>
            <a:endParaRPr lang="pl-PL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biesagam\Desktop\Labor\IMG_61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t="-488" r="1633" b="488"/>
          <a:stretch/>
        </p:blipFill>
        <p:spPr bwMode="auto">
          <a:xfrm>
            <a:off x="3995936" y="2276872"/>
            <a:ext cx="5028016" cy="374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67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5659" y="106917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Próba udarowa spadającym ciężarem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56779"/>
            <a:ext cx="3577502" cy="4331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Wykonujemy również </a:t>
            </a:r>
            <a:r>
              <a:rPr lang="pl-PL" sz="2000" b="1" dirty="0">
                <a:solidFill>
                  <a:srgbClr val="FF0000"/>
                </a:solidFill>
              </a:rPr>
              <a:t>próbę udarową spadającym ciężarem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DWTT w temperaturach obniżonych. </a:t>
            </a:r>
          </a:p>
          <a:p>
            <a:pPr marL="0" indent="0"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Według norm: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10274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 Spec 5L – RP 5L3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36906" y="214929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r="7178" b="7944"/>
          <a:stretch/>
        </p:blipFill>
        <p:spPr>
          <a:xfrm>
            <a:off x="6571362" y="1468402"/>
            <a:ext cx="2572638" cy="42584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58" y="1468402"/>
            <a:ext cx="2531209" cy="4258480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651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21" y="1177"/>
            <a:ext cx="8856984" cy="944973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                                  Sekcja Kontroli Jakości  - Badania nieniszczące NDT</a:t>
            </a:r>
          </a:p>
        </p:txBody>
      </p:sp>
      <p:sp>
        <p:nvSpPr>
          <p:cNvPr id="11" name="Symbol zastępczy zawartości 5"/>
          <p:cNvSpPr>
            <a:spLocks noGrp="1"/>
          </p:cNvSpPr>
          <p:nvPr>
            <p:ph idx="1"/>
          </p:nvPr>
        </p:nvSpPr>
        <p:spPr>
          <a:xfrm>
            <a:off x="3304416" y="2566021"/>
            <a:ext cx="4175308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Badanie złączy spawanych: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Ultradźwiękowe UT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Radiograficzne RT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Wizualne VT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Penetracyjne PT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Magnetyczno- Proszkowe MT</a:t>
            </a:r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30916" y="260649"/>
            <a:ext cx="7481058" cy="792088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660865" y="2636912"/>
            <a:ext cx="3828948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Badania rur: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Ultradźwiękowe UT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Radiograficzne RT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Wiroprądowe ET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Wizualne VT</a:t>
            </a:r>
          </a:p>
          <a:p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>
          <a:xfrm>
            <a:off x="660865" y="1268760"/>
            <a:ext cx="8208912" cy="367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Badania nieniszczące (NDT)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mają na celu wykrycie nieciągłości materiałowych 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oraz ocenę właściwości materiałów bez powodowania zmian własności użytkowych elementów. Specjalizujemy się wykonywaniu badań nieniszczących:</a:t>
            </a:r>
          </a:p>
        </p:txBody>
      </p:sp>
      <p:pic>
        <p:nvPicPr>
          <p:cNvPr id="9" name="Picture 2" descr="C:\Users\biesagam\Desktop\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28" y="4294213"/>
            <a:ext cx="3385672" cy="25649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804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3030" y="425026"/>
            <a:ext cx="8605494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>
                <a:solidFill>
                  <a:srgbClr val="56524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Badania ultradźwiękowe UT </a:t>
            </a:r>
          </a:p>
        </p:txBody>
      </p:sp>
      <p:pic>
        <p:nvPicPr>
          <p:cNvPr id="1026" name="Picture 2" descr="C:\Users\dworowym\Desktop\Stary_komp\Moje dokumenty\zdjecia do prezentacji\IMG_20170324_071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80" y="4344558"/>
            <a:ext cx="3864979" cy="21703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worowym\Desktop\Stary_komp\Moje dokumenty\zdjecia do prezentacji\IMG_20170324_071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7" y="4325570"/>
            <a:ext cx="3879513" cy="21784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worowym\Desktop\Stary_komp\Moje dokumenty\zdjecia do prezentacji\IMG_20170324_071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4" y="2082119"/>
            <a:ext cx="3782723" cy="21241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611560" y="286937"/>
            <a:ext cx="7481058" cy="693791"/>
            <a:chOff x="475318" y="404664"/>
            <a:chExt cx="7481058" cy="693791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611560" y="1145106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Metoda ultradźwiękowa (UT)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stosowana jest głównie do wykrywania niezgodności wewnętrznych złączy spawanych stalowych, odlewów staliwnych, odlewów z żeliwa sferoidalnego, odkuwek, wyrobów przerabianych plastycznie.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689257" y="2082119"/>
            <a:ext cx="8605494" cy="40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Badanie rur wg norm:</a:t>
            </a:r>
          </a:p>
          <a:p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10893-11</a:t>
            </a:r>
          </a:p>
          <a:p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10893-9</a:t>
            </a:r>
          </a:p>
          <a:p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10893-8</a:t>
            </a:r>
          </a:p>
          <a:p>
            <a:pPr marL="0" indent="0">
              <a:buFont typeface="Arial" pitchFamily="34" charset="0"/>
              <a:buNone/>
            </a:pP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Badanie złączy spawanych wg norm:</a:t>
            </a:r>
          </a:p>
          <a:p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17640</a:t>
            </a:r>
          </a:p>
          <a:p>
            <a:pPr marL="0" indent="0">
              <a:buFont typeface="Arial" pitchFamily="34" charset="0"/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183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9810" y="2204864"/>
            <a:ext cx="854778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56524E"/>
                </a:solidFill>
              </a:rPr>
              <a:t>Badanie rur wg norm:</a:t>
            </a:r>
          </a:p>
          <a:p>
            <a:r>
              <a:rPr lang="pl-PL" sz="1800" dirty="0">
                <a:solidFill>
                  <a:srgbClr val="56524E"/>
                </a:solidFill>
              </a:rPr>
              <a:t>PN EN ISO 10893-6</a:t>
            </a:r>
          </a:p>
          <a:p>
            <a:r>
              <a:rPr lang="pl-PL" sz="1800" dirty="0">
                <a:solidFill>
                  <a:srgbClr val="56524E"/>
                </a:solidFill>
              </a:rPr>
              <a:t>PN EN ISO 10893-7</a:t>
            </a:r>
          </a:p>
          <a:p>
            <a:endParaRPr lang="pl-PL" sz="1800" dirty="0">
              <a:solidFill>
                <a:srgbClr val="56524E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56524E"/>
                </a:solidFill>
              </a:rPr>
              <a:t>Badanie złączy spawanych wg norm</a:t>
            </a:r>
            <a:r>
              <a:rPr lang="pl-PL" sz="1800" dirty="0">
                <a:solidFill>
                  <a:srgbClr val="56524E"/>
                </a:solidFill>
              </a:rPr>
              <a:t>: </a:t>
            </a:r>
          </a:p>
          <a:p>
            <a:r>
              <a:rPr lang="pl-PL" sz="1800" dirty="0">
                <a:solidFill>
                  <a:srgbClr val="56524E"/>
                </a:solidFill>
              </a:rPr>
              <a:t>PN EN ISO 17636-1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C:\Users\dworowym\Desktop\Stary_komp\Moje dokumenty\zdjecia do prezentacji\IMG_20170324_072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15" y="2228697"/>
            <a:ext cx="3788089" cy="21271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worowym\Desktop\Stary_komp\Moje dokumenty\zdjecia do prezentacji\IMG_20170324_072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6" y="4385198"/>
            <a:ext cx="3954215" cy="22204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worowym\Desktop\Stary_komp\Moje dokumenty\zdjecia do prezentacji\IMG_20170324_072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58" y="4398931"/>
            <a:ext cx="3840737" cy="2156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a 7"/>
          <p:cNvGrpSpPr/>
          <p:nvPr/>
        </p:nvGrpSpPr>
        <p:grpSpPr>
          <a:xfrm>
            <a:off x="683568" y="241218"/>
            <a:ext cx="7481058" cy="693791"/>
            <a:chOff x="475318" y="404664"/>
            <a:chExt cx="7481058" cy="693791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Prostokąt 10"/>
          <p:cNvSpPr/>
          <p:nvPr/>
        </p:nvSpPr>
        <p:spPr>
          <a:xfrm>
            <a:off x="772898" y="1052736"/>
            <a:ext cx="7902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Metoda radiograficzna (RT, X-</a:t>
            </a:r>
            <a:r>
              <a:rPr lang="pl-PL" sz="2000" b="1" u="sng" dirty="0" err="1">
                <a:solidFill>
                  <a:srgbClr val="FF0000"/>
                </a:solidFill>
                <a:latin typeface="+mj-lt"/>
              </a:rPr>
              <a:t>ray</a:t>
            </a:r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) </a:t>
            </a:r>
            <a:r>
              <a:rPr lang="pl-PL" dirty="0">
                <a:solidFill>
                  <a:srgbClr val="56524E"/>
                </a:solidFill>
              </a:rPr>
              <a:t>umożliwia wykrycie wewnętrznych wad objętościowych (braki przetopów, porowatości, </a:t>
            </a:r>
            <a:r>
              <a:rPr lang="pl-PL" dirty="0" err="1">
                <a:solidFill>
                  <a:srgbClr val="56524E"/>
                </a:solidFill>
              </a:rPr>
              <a:t>zażużlenia</a:t>
            </a:r>
            <a:r>
              <a:rPr lang="pl-PL" dirty="0">
                <a:solidFill>
                  <a:srgbClr val="56524E"/>
                </a:solidFill>
              </a:rPr>
              <a:t>) w różnorodnych materiałach. Nieciągłości wykrywane są również metodą radiografii cyfrowej.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208458" y="257994"/>
            <a:ext cx="8568952" cy="56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677962" y="3332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>
                <a:solidFill>
                  <a:srgbClr val="56524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Badania radiograficzne RT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41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1938" y="404664"/>
            <a:ext cx="6120680" cy="64807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Lokalizacja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5" name="Prostokąt 4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4896000" y="4581128"/>
            <a:ext cx="3600000" cy="231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400" dirty="0">
              <a:solidFill>
                <a:srgbClr val="56524E"/>
              </a:solidFill>
            </a:endParaRPr>
          </a:p>
        </p:txBody>
      </p:sp>
      <p:pic>
        <p:nvPicPr>
          <p:cNvPr id="17" name="Obraz 1" descr="cid:image001.png@01D2A538.1120806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09" y="1675180"/>
            <a:ext cx="7006425" cy="488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2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77224" y="1222365"/>
            <a:ext cx="8097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Nasze Laboratorium jest częścią FERRUM S.A. w Katowicach</a:t>
            </a:r>
          </a:p>
          <a:p>
            <a:endParaRPr lang="pl-PL" sz="1600" dirty="0">
              <a:solidFill>
                <a:srgbClr val="56524E"/>
              </a:solidFill>
              <a:latin typeface="+mj-lt"/>
              <a:ea typeface="Cambria" panose="02040503050406030204" pitchFamily="18" charset="0"/>
            </a:endParaRPr>
          </a:p>
          <a:p>
            <a:endParaRPr lang="pl-PL" dirty="0">
              <a:solidFill>
                <a:srgbClr val="56524E"/>
              </a:solidFill>
              <a:latin typeface="+mj-lt"/>
              <a:ea typeface="Cambria" panose="02040503050406030204" pitchFamily="18" charset="0"/>
            </a:endParaRPr>
          </a:p>
          <a:p>
            <a:endParaRPr lang="pl-PL" dirty="0">
              <a:solidFill>
                <a:srgbClr val="56524E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55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115" y="260648"/>
            <a:ext cx="8507288" cy="86153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      Badania prądami wirowymi ET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636912"/>
            <a:ext cx="5140508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Według norm: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PN EN ISO 10893-1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PN EN ISO 10893-2</a:t>
            </a:r>
          </a:p>
          <a:p>
            <a:pPr marL="0" indent="0"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Badania przeprowadzamy w zakresie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średnic 114-168 mm.</a:t>
            </a:r>
          </a:p>
        </p:txBody>
      </p:sp>
      <p:pic>
        <p:nvPicPr>
          <p:cNvPr id="3074" name="Picture 2" descr="C:\Users\dworowym\Desktop\Stary_komp\Moje dokumenty\zdjecia do prezentacji\IMG_20170324_082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70" y="2463969"/>
            <a:ext cx="4315955" cy="24235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87693" y="126876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rgbClr val="FF0000"/>
                </a:solidFill>
                <a:latin typeface="+mj-lt"/>
              </a:rPr>
              <a:t>Badanie prądami wirowymi (ET)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pozwala wykrywać niezgodności w materiałach przewodzących prąd elektryczny. Mogą to być stale ferrytyczne, stale austenityczne, </a:t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stopy metali nieżelaznych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51451" y="414628"/>
            <a:ext cx="7481058" cy="693791"/>
            <a:chOff x="475318" y="404664"/>
            <a:chExt cx="7481058" cy="693791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1156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1600" dirty="0">
              <a:solidFill>
                <a:srgbClr val="56524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11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95"/>
          </a:xfrm>
        </p:spPr>
        <p:txBody>
          <a:bodyPr>
            <a:normAutofit/>
          </a:bodyPr>
          <a:lstStyle/>
          <a:p>
            <a:r>
              <a:rPr lang="pl-PL" sz="2400" dirty="0"/>
              <a:t>   </a:t>
            </a:r>
            <a:r>
              <a:rPr lang="pl-PL" sz="2400" dirty="0">
                <a:solidFill>
                  <a:srgbClr val="56524E"/>
                </a:solidFill>
              </a:rPr>
              <a:t>Badania wizualne VT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9070" y="1484784"/>
            <a:ext cx="8187386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u="sng" dirty="0">
                <a:solidFill>
                  <a:srgbClr val="FF0000"/>
                </a:solidFill>
              </a:rPr>
              <a:t>Badanie wizualne złączy spawanych VT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jest podstawowym sposobem kontroli wszelkiego rodzaju konstrukcji oraz materiałów metalowych. Jako badanie wizualne określa się czynność umiejscowienia i oceny wszelkich niezgodności występujących na powierzchni badanego obiektu.</a:t>
            </a:r>
          </a:p>
          <a:p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Według norm: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17637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Normy rurowe: 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3183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10217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10219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10224</a:t>
            </a:r>
          </a:p>
          <a:p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312368" cy="33123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151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052736"/>
          </a:xfrm>
        </p:spPr>
        <p:txBody>
          <a:bodyPr>
            <a:noAutofit/>
          </a:bodyPr>
          <a:lstStyle/>
          <a:p>
            <a:r>
              <a:rPr lang="pl-PL" sz="2400" dirty="0"/>
              <a:t>     </a:t>
            </a:r>
            <a:r>
              <a:rPr lang="pl-PL" sz="2400" dirty="0">
                <a:solidFill>
                  <a:srgbClr val="56524E"/>
                </a:solidFill>
              </a:rPr>
              <a:t>Badania magnetyczno- proszkowe MT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4982" y="1412776"/>
            <a:ext cx="7931224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u="sng" dirty="0">
                <a:solidFill>
                  <a:srgbClr val="FF0000"/>
                </a:solidFill>
              </a:rPr>
              <a:t>Metoda magnetyczno-proszkowa (MT, MPI)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pozwala wykrywać wady powierzchniowe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podpowierzchniowe (do około  2 mm pod powierzchnią) w materiałach ferromagnetycznych</a:t>
            </a:r>
          </a:p>
          <a:p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Według norm: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17638</a:t>
            </a:r>
          </a:p>
          <a:p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6892"/>
            <a:ext cx="2817143" cy="2808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467544" y="413274"/>
            <a:ext cx="7481058" cy="693791"/>
            <a:chOff x="475318" y="404664"/>
            <a:chExt cx="7481058" cy="693791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42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95"/>
          </a:xfrm>
        </p:spPr>
        <p:txBody>
          <a:bodyPr>
            <a:normAutofit/>
          </a:bodyPr>
          <a:lstStyle/>
          <a:p>
            <a:r>
              <a:rPr lang="pl-PL" sz="2400" dirty="0"/>
              <a:t>           </a:t>
            </a:r>
            <a:r>
              <a:rPr lang="pl-PL" sz="2400" dirty="0">
                <a:solidFill>
                  <a:srgbClr val="56524E"/>
                </a:solidFill>
              </a:rPr>
              <a:t>Badania penetracyjne PT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19562" y="1340768"/>
            <a:ext cx="7906022" cy="4597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u="sng" dirty="0">
                <a:solidFill>
                  <a:srgbClr val="FF0000"/>
                </a:solidFill>
              </a:rPr>
              <a:t>Badania penetracyjne (PT, DPI)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pozwalają wykryć wady powierzchniowe wszelkiego rodzaju materiałów i wyrobów. Metoda ta stosowana jest głównie do materiałów 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nie ferromagnetycznych, przede wszystkim stali stopowych i stopów aluminium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Według norm: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 EN ISO 3452-1</a:t>
            </a:r>
          </a:p>
          <a:p>
            <a:pPr marL="0" indent="0"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160240" cy="32510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783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1">
                <a:tint val="80000"/>
                <a:satMod val="250000"/>
                <a:lumMod val="89000"/>
                <a:lumOff val="11000"/>
                <a:alpha val="91000"/>
              </a:schemeClr>
            </a:gs>
            <a:gs pos="76000">
              <a:schemeClr val="bg1">
                <a:tint val="90000"/>
                <a:shade val="90000"/>
                <a:satMod val="200000"/>
                <a:lumMod val="95000"/>
              </a:schemeClr>
            </a:gs>
            <a:gs pos="98000">
              <a:srgbClr val="C00000">
                <a:lumMod val="45000"/>
                <a:alpha val="8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16410"/>
            <a:ext cx="6821013" cy="43204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56524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ul. Porcelanowa 11</a:t>
            </a:r>
          </a:p>
          <a:p>
            <a:r>
              <a:rPr lang="pl-PL" dirty="0">
                <a:solidFill>
                  <a:srgbClr val="56524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40-246 Katowice, Polska</a:t>
            </a:r>
          </a:p>
          <a:p>
            <a:r>
              <a:rPr lang="pl-PL" dirty="0">
                <a:solidFill>
                  <a:srgbClr val="ED1C24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www.ferrum.com.pl</a:t>
            </a:r>
            <a:endParaRPr lang="pl-PL" dirty="0">
              <a:solidFill>
                <a:srgbClr val="ED1C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000" dirty="0">
              <a:solidFill>
                <a:srgbClr val="ED1C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000" dirty="0">
              <a:solidFill>
                <a:srgbClr val="ED1C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br>
              <a:rPr lang="pl-PL" sz="2000" dirty="0">
                <a:solidFill>
                  <a:srgbClr val="ED1C24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2000" dirty="0">
              <a:solidFill>
                <a:srgbClr val="ED1C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000" dirty="0">
              <a:solidFill>
                <a:srgbClr val="ED1C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000" dirty="0">
              <a:solidFill>
                <a:srgbClr val="ED1C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br>
              <a:rPr lang="pl-PL" sz="16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i="1" dirty="0">
                <a:latin typeface="Cambria" panose="02040503050406030204" pitchFamily="18" charset="0"/>
                <a:ea typeface="Cambria" panose="02040503050406030204" pitchFamily="18" charset="0"/>
              </a:rPr>
              <a:t>OCEŃ NAS:  https://www.ferrum.com.pl/produkty/laboratorium/</a:t>
            </a:r>
          </a:p>
          <a:p>
            <a:endParaRPr lang="pl-PL" sz="2000" dirty="0">
              <a:solidFill>
                <a:srgbClr val="ED1C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9872"/>
            <a:ext cx="5798185" cy="17065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2" descr="http://www.ferrum.com.pl/files/Obrazki%20do%20zmiany/MG89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3749" r="8518" b="11985"/>
          <a:stretch/>
        </p:blipFill>
        <p:spPr bwMode="auto">
          <a:xfrm>
            <a:off x="6732240" y="4581128"/>
            <a:ext cx="2589016" cy="2627629"/>
          </a:xfrm>
          <a:prstGeom prst="rect">
            <a:avLst/>
          </a:prstGeom>
          <a:noFill/>
          <a:effectLst>
            <a:outerShdw blurRad="1270000" dist="50800" dir="5400000" sx="99000" sy="99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187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3231" y="381805"/>
            <a:ext cx="6120680" cy="64807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O Nas – FERRUM S.A Laboratorium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5" name="Prostokąt 4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4896000" y="4581128"/>
            <a:ext cx="3600000" cy="231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400" dirty="0">
              <a:solidFill>
                <a:srgbClr val="56524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14065" y="1098455"/>
            <a:ext cx="86299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Laboratorium FERRUM S.A obejmuje w swym zakresie:</a:t>
            </a:r>
          </a:p>
          <a:p>
            <a:pPr algn="ctr"/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pl-PL" b="1" dirty="0"/>
              <a:t>BADANIA NISZCZĄCE:</a:t>
            </a:r>
            <a:endParaRPr lang="pl-PL" dirty="0"/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statyczna próba rozciągania,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próba zginania,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próba udarności,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badania twardości metodą VICKERSA,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próba łamania metali,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badania metalograficzne,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próba udarowa spadającym ciężarem DWTT,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analiza spektralna składu chemicznego,</a:t>
            </a:r>
          </a:p>
          <a:p>
            <a:pPr>
              <a:buClr>
                <a:srgbClr val="00B050"/>
              </a:buClr>
              <a:buSzPct val="130000"/>
            </a:pPr>
            <a:endParaRPr lang="pl-PL" dirty="0"/>
          </a:p>
          <a:p>
            <a:pPr marL="285750" indent="-285750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pl-PL" b="1" dirty="0"/>
              <a:t>BADANIA NIENISZCZĄCE: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UT badania ultradźwiękowe 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RT badania radiograficzne,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PT badania penetracyjne,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MT badania </a:t>
            </a:r>
            <a:r>
              <a:rPr lang="pl-PL" dirty="0" err="1"/>
              <a:t>magnetyczno</a:t>
            </a:r>
            <a:r>
              <a:rPr lang="pl-PL" dirty="0"/>
              <a:t>–proszkowe,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dirty="0"/>
              <a:t>VT badania wizualne.</a:t>
            </a: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758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8038" y="414849"/>
            <a:ext cx="6120680" cy="64807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O Nas – FERRUM S.A Laboratorium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91194" y="404664"/>
            <a:ext cx="7481058" cy="693791"/>
            <a:chOff x="475318" y="404664"/>
            <a:chExt cx="7481058" cy="693791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5" name="Prostokąt 4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4896000" y="4581128"/>
            <a:ext cx="3600000" cy="231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400" dirty="0">
              <a:solidFill>
                <a:srgbClr val="56524E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91194" y="1358620"/>
            <a:ext cx="809739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Ostatni czas w Laboratorium FERRUM S.A. to okres wielu pozytywnych zmian i inwestycji.</a:t>
            </a: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Clr>
                <a:srgbClr val="00B050"/>
              </a:buClr>
              <a:buSzPct val="102000"/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Ferrum S.A. </a:t>
            </a:r>
            <a:r>
              <a:rPr lang="pl-PL" b="1" dirty="0">
                <a:solidFill>
                  <a:srgbClr val="00B050"/>
                </a:solidFill>
              </a:rPr>
              <a:t>rozbudowało i zmodernizowało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swoje Laboratorium,</a:t>
            </a:r>
          </a:p>
          <a:p>
            <a:pPr algn="just">
              <a:buClr>
                <a:srgbClr val="00B050"/>
              </a:buClr>
              <a:buSzPct val="102000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Clr>
                <a:srgbClr val="00B050"/>
              </a:buClr>
              <a:buSzPct val="102000"/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B050"/>
                </a:solidFill>
              </a:rPr>
              <a:t>Zakupiono maszyny i urządzenia badawcze,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zarówno w zakresie badań niszczących jak i nieniszczących,</a:t>
            </a:r>
          </a:p>
          <a:p>
            <a:pPr marL="285750" indent="-285750" algn="just">
              <a:buClr>
                <a:srgbClr val="00B050"/>
              </a:buClr>
              <a:buSzPct val="102000"/>
              <a:buFont typeface="Wingdings" panose="05000000000000000000" pitchFamily="2" charset="2"/>
              <a:buChar char="ü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Clr>
                <a:srgbClr val="00B050"/>
              </a:buClr>
              <a:buSzPct val="102000"/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Laboratorium uzyskało </a:t>
            </a:r>
            <a:r>
              <a:rPr lang="pl-PL" b="1" dirty="0">
                <a:solidFill>
                  <a:srgbClr val="00B050"/>
                </a:solidFill>
              </a:rPr>
              <a:t>akredytację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Polskiego Centrum Akredytacji (PCA) </a:t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zakresie normy PN – EN ISO/IEC 17025.</a:t>
            </a:r>
          </a:p>
          <a:p>
            <a:pPr algn="just">
              <a:buClr>
                <a:srgbClr val="00B050"/>
              </a:buClr>
              <a:buSzPct val="102000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rgbClr val="00B050"/>
              </a:buClr>
              <a:buSzPct val="102000"/>
            </a:pPr>
            <a:endParaRPr lang="pl-PL" sz="16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Clr>
                <a:srgbClr val="00B050"/>
              </a:buClr>
              <a:buSzPct val="102000"/>
            </a:pPr>
            <a:r>
              <a:rPr lang="pl-PL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Obecnie Ferrum S. A. jest jednym z najlepiej i najnowocześniej wyposażonych laboratoriów badawczym w tej części Europy.  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4</a:t>
            </a:fld>
            <a:endParaRPr lang="pl-PL" dirty="0"/>
          </a:p>
        </p:txBody>
      </p:sp>
      <p:pic>
        <p:nvPicPr>
          <p:cNvPr id="10" name="Picture 5" descr="C:\Users\biesagam\AppData\Local\Microsoft\Windows\Temporary Internet Files\Content.IE5\9HBZTE68\tick-30524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07" y="5575159"/>
            <a:ext cx="1008323" cy="93435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-1266" b="57657"/>
          <a:stretch/>
        </p:blipFill>
        <p:spPr bwMode="auto">
          <a:xfrm>
            <a:off x="-28236" y="5445224"/>
            <a:ext cx="9178029" cy="203865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5184576" cy="648072"/>
          </a:xfrm>
        </p:spPr>
        <p:txBody>
          <a:bodyPr>
            <a:noAutofit/>
          </a:bodyPr>
          <a:lstStyle/>
          <a:p>
            <a:pPr algn="l"/>
            <a:r>
              <a:rPr lang="pl-PL" sz="2400" dirty="0">
                <a:solidFill>
                  <a:srgbClr val="56524E"/>
                </a:solidFill>
              </a:rPr>
              <a:t>Laboratorium FERRUM S.A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5" name="Prostokąt 4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Prostokąt 2"/>
          <p:cNvSpPr/>
          <p:nvPr/>
        </p:nvSpPr>
        <p:spPr>
          <a:xfrm>
            <a:off x="-28236" y="5574927"/>
            <a:ext cx="9914597" cy="2566145"/>
          </a:xfrm>
          <a:prstGeom prst="rect">
            <a:avLst/>
          </a:prstGeom>
          <a:gradFill>
            <a:gsLst>
              <a:gs pos="62000">
                <a:schemeClr val="bg1">
                  <a:alpha val="8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34881" y="1282923"/>
            <a:ext cx="7908397" cy="557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Laboratorium FERRUM S.A. dba o najwyższy standard przeprowadzanych badań. </a:t>
            </a:r>
          </a:p>
          <a:p>
            <a:pPr marL="0" indent="0" algn="just">
              <a:buNone/>
            </a:pP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tym celu między innymi: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utrzymujemy system zarządzania jakością w Laboratorium wg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17025,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ciągle się doskonalimy m.in. zbierając informacje zwrotne od naszych Klientów,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dbamy o spójność pomiarową oraz wspomagamy nadzór nad wyposażeniem internetową aplikacją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NEOGAGE,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badania NDT wykonują operatorzy z II stopniem wg ISO 9712, 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Nadzór sprawuje personel  z III stopniem wg ISO 9712. 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dbamy o naszą bezstronność i niezależność oraz o poufność w odniesieniu do informacji uzyskanych w ramach działalności laboratoryjnej.</a:t>
            </a:r>
          </a:p>
          <a:p>
            <a:pPr marL="0" indent="0" algn="just"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809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16578" y="179307"/>
            <a:ext cx="6120680" cy="64807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Zarządzanie Jakością Laboratorium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628604" y="202049"/>
            <a:ext cx="7481058" cy="693791"/>
            <a:chOff x="475318" y="404664"/>
            <a:chExt cx="7481058" cy="693791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5" name="Prostokąt 4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t="4161"/>
          <a:stretch/>
        </p:blipFill>
        <p:spPr>
          <a:xfrm>
            <a:off x="706742" y="1050187"/>
            <a:ext cx="4063396" cy="5417912"/>
          </a:xfrm>
          <a:prstGeom prst="rect">
            <a:avLst/>
          </a:prstGeom>
        </p:spPr>
      </p:pic>
      <p:sp>
        <p:nvSpPr>
          <p:cNvPr id="10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4860032" y="1050187"/>
            <a:ext cx="3577226" cy="500690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Nasze Laboratorium posiada akredytację Polskiego Centrum Akredytacji zgodnie z normą 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PN-EN ISO/IEC 17025:2018-02.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 naszego zakresu akredytacji: 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 1623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Zakres akredytacji: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i="1" dirty="0">
                <a:hlinkClick r:id="rId4"/>
              </a:rPr>
              <a:t>https://www.pca.gov.pl/akredytowane-podmioty/akredytacje-aktywne/laboratoria-badawcze/AB%201623,podmiot.html</a:t>
            </a:r>
            <a:endParaRPr lang="pl-PL" sz="1800" i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1800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Posiadamy również Uznanie Urzędu Dozoru Technicznego na niektóre metody. Certyfikat dostępny na stronie: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https://www.ferrum.com.pl/certyfikaty/</a:t>
            </a:r>
          </a:p>
          <a:p>
            <a:pPr marL="0" indent="0" algn="ctr">
              <a:lnSpc>
                <a:spcPct val="150000"/>
              </a:lnSpc>
              <a:buNone/>
            </a:pP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1800" i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004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a 28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31" name="Prostokąt 30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2" name="Symbol zastępczy zawartości 4"/>
          <p:cNvSpPr txBox="1">
            <a:spLocks/>
          </p:cNvSpPr>
          <p:nvPr/>
        </p:nvSpPr>
        <p:spPr>
          <a:xfrm>
            <a:off x="454750" y="260648"/>
            <a:ext cx="8668682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800"/>
              </a:lnSpc>
              <a:spcBef>
                <a:spcPct val="0"/>
              </a:spcBef>
              <a:buNone/>
            </a:pPr>
            <a:r>
              <a:rPr lang="pl-PL" dirty="0">
                <a:solidFill>
                  <a:srgbClr val="56524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Badania niszczące DT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611560" y="1398076"/>
            <a:ext cx="4608512" cy="404714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Specjalizujemy się w wykonywaniu badań niszczących metali/złączy spawanych w zakresie: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statyczna próba rozciągania,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próba zginania,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próba udarności,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próba udarowa DWTT,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pomiar twardości,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badania makroskopowe,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analiza chemiczna stali,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próba łamania.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C:\Users\biesagam\Desktop\Labor\IMG_6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98455"/>
            <a:ext cx="3784717" cy="547040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402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4000">
              <a:schemeClr val="bg1">
                <a:tint val="90000"/>
                <a:shade val="70000"/>
                <a:satMod val="250000"/>
                <a:alpha val="77000"/>
                <a:lumMod val="93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00088"/>
            <a:ext cx="7599316" cy="73951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Warsztat Przygotowania Prób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7764" y="1412776"/>
            <a:ext cx="8229600" cy="4886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Nasz warsztat Przygotowania Prób wykonuje obróbkę mechaniczną przygotowania prób do badań wytrzymałościowych, metalograficznych oraz chemicznych, a także </a:t>
            </a:r>
            <a:r>
              <a:rPr lang="pl-P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inkludowanie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próbek. </a:t>
            </a:r>
          </a:p>
          <a:p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39552" y="391526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26" name="Picture 2" descr="\\Ares\finanse.sys\Kontrola\PCA\Prezentacja lab\IMG_61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9" t="10241" r="17245" b="6776"/>
          <a:stretch/>
        </p:blipFill>
        <p:spPr bwMode="auto">
          <a:xfrm>
            <a:off x="5826431" y="2636912"/>
            <a:ext cx="2876671" cy="3227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3983" r="8542" b="9051"/>
          <a:stretch/>
        </p:blipFill>
        <p:spPr bwMode="auto">
          <a:xfrm rot="16200000">
            <a:off x="1636735" y="1741117"/>
            <a:ext cx="3061238" cy="501917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FERRUM S.A - Laboratorium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8473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183" y="188640"/>
            <a:ext cx="8229600" cy="86409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6524E"/>
                </a:solidFill>
              </a:rPr>
              <a:t>Statyczna próba rozciągania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318" y="1206401"/>
            <a:ext cx="5320818" cy="5280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100" b="1" u="sng" dirty="0">
                <a:solidFill>
                  <a:srgbClr val="FF0000"/>
                </a:solidFill>
              </a:rPr>
              <a:t>Próby rozciągania</a:t>
            </a:r>
            <a:r>
              <a:rPr lang="pl-PL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próbek metali i złączy spawanych  przeprowadzane są w temperaturze otoczenia w zakresie do 1200 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kN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 maszynie wytrzymałościowej.</a:t>
            </a:r>
            <a:endParaRPr lang="pl-PL" sz="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Próba rozciągania pozwala na wyznaczanie parametrów mechanicznych: 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Umowna granica plastyczności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Rp</a:t>
            </a:r>
            <a:r>
              <a:rPr lang="pl-PL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0,2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Rt</a:t>
            </a:r>
            <a:r>
              <a:rPr lang="pl-PL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0,5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Górna granica plastyczności </a:t>
            </a:r>
            <a:r>
              <a:rPr lang="pl-PL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Reh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Dolna granica plastyczności </a:t>
            </a:r>
            <a:r>
              <a:rPr lang="pl-PL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Wytrzymałość na rozciąganie </a:t>
            </a:r>
            <a:r>
              <a:rPr lang="pl-PL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Rm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Wydłużenie względne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A,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Przewężenie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Z.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Według norm: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6892-1, metoda B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4136</a:t>
            </a:r>
          </a:p>
          <a:p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PN-EN ISO 5178</a:t>
            </a:r>
          </a:p>
          <a:p>
            <a:pPr marL="0" indent="0">
              <a:buNone/>
            </a:pP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475318" y="404664"/>
            <a:ext cx="7481058" cy="693791"/>
            <a:chOff x="475318" y="404664"/>
            <a:chExt cx="7481058" cy="693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8" y="404664"/>
              <a:ext cx="2201909" cy="648072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611560" y="1052736"/>
              <a:ext cx="734481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26" name="Picture 2" descr="C:\Users\biesagam\Desktop\Labor\IMG_6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1" y="1137289"/>
            <a:ext cx="3408530" cy="52440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724720" y="6379313"/>
            <a:ext cx="2847975" cy="365125"/>
          </a:xfrm>
        </p:spPr>
        <p:txBody>
          <a:bodyPr/>
          <a:lstStyle/>
          <a:p>
            <a:r>
              <a:rPr lang="pl-PL" dirty="0"/>
              <a:t>FERRUM S.A - Laboratorium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48B9-C6A5-4993-BB8B-CD99B5448F17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81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ierownictw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1422</Words>
  <Application>Microsoft Office PowerPoint</Application>
  <PresentationFormat>Pokaz na ekranie (4:3)</PresentationFormat>
  <Paragraphs>284</Paragraphs>
  <Slides>24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Courier New</vt:lpstr>
      <vt:lpstr>Garamond</vt:lpstr>
      <vt:lpstr>Wingdings</vt:lpstr>
      <vt:lpstr>Kierownictwo</vt:lpstr>
      <vt:lpstr>Prezentacja programu PowerPoint</vt:lpstr>
      <vt:lpstr>Lokalizacja</vt:lpstr>
      <vt:lpstr>O Nas – FERRUM S.A Laboratorium</vt:lpstr>
      <vt:lpstr>O Nas – FERRUM S.A Laboratorium</vt:lpstr>
      <vt:lpstr>Laboratorium FERRUM S.A</vt:lpstr>
      <vt:lpstr>Zarządzanie Jakością Laboratorium</vt:lpstr>
      <vt:lpstr>Prezentacja programu PowerPoint</vt:lpstr>
      <vt:lpstr>Warsztat Przygotowania Prób </vt:lpstr>
      <vt:lpstr>Statyczna próba rozciągania</vt:lpstr>
      <vt:lpstr>Próba zginania </vt:lpstr>
      <vt:lpstr>Próba udarności</vt:lpstr>
      <vt:lpstr>Pomiar Twardości </vt:lpstr>
      <vt:lpstr>Badania metalograficzne </vt:lpstr>
      <vt:lpstr>Badanie makroskopowe </vt:lpstr>
      <vt:lpstr>Analiza Chemiczna </vt:lpstr>
      <vt:lpstr>Próba udarowa spadającym ciężarem</vt:lpstr>
      <vt:lpstr>                                  Sekcja Kontroli Jakości  - Badania nieniszczące NDT</vt:lpstr>
      <vt:lpstr>Prezentacja programu PowerPoint</vt:lpstr>
      <vt:lpstr>Prezentacja programu PowerPoint</vt:lpstr>
      <vt:lpstr>      Badania prądami wirowymi ET</vt:lpstr>
      <vt:lpstr>   Badania wizualne VT</vt:lpstr>
      <vt:lpstr>     Badania magnetyczno- proszkowe MT</vt:lpstr>
      <vt:lpstr>           Badania penetracyjne PT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”FERRUM” S.A.</dc:title>
  <dc:creator>JW</dc:creator>
  <cp:lastModifiedBy>Alicja Jamroz</cp:lastModifiedBy>
  <cp:revision>703</cp:revision>
  <cp:lastPrinted>2017-05-25T07:29:15Z</cp:lastPrinted>
  <dcterms:created xsi:type="dcterms:W3CDTF">2015-05-18T14:25:01Z</dcterms:created>
  <dcterms:modified xsi:type="dcterms:W3CDTF">2023-08-09T11:31:09Z</dcterms:modified>
</cp:coreProperties>
</file>